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69" r:id="rId3"/>
    <p:sldId id="260" r:id="rId4"/>
    <p:sldId id="273" r:id="rId5"/>
    <p:sldId id="263" r:id="rId6"/>
    <p:sldId id="270" r:id="rId7"/>
    <p:sldId id="272" r:id="rId8"/>
    <p:sldId id="274" r:id="rId9"/>
    <p:sldId id="264" r:id="rId10"/>
    <p:sldId id="265" r:id="rId11"/>
    <p:sldId id="266" r:id="rId12"/>
    <p:sldId id="271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C49681B-8300-46BB-A127-657C3358593E}">
          <p14:sldIdLst>
            <p14:sldId id="268"/>
            <p14:sldId id="269"/>
            <p14:sldId id="260"/>
          </p14:sldIdLst>
        </p14:section>
        <p14:section name="Untitled Section" id="{D5E15050-2703-4E6F-BEA2-B303AF8856AB}">
          <p14:sldIdLst>
            <p14:sldId id="273"/>
            <p14:sldId id="263"/>
            <p14:sldId id="270"/>
            <p14:sldId id="272"/>
            <p14:sldId id="274"/>
            <p14:sldId id="264"/>
            <p14:sldId id="265"/>
            <p14:sldId id="266"/>
            <p14:sldId id="271"/>
          </p14:sldIdLst>
        </p14:section>
      </p14:sectionLst>
    </p:ex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779" autoAdjust="0"/>
    <p:restoredTop sz="94660"/>
  </p:normalViewPr>
  <p:slideViewPr>
    <p:cSldViewPr snapToGrid="0">
      <p:cViewPr>
        <p:scale>
          <a:sx n="45" d="100"/>
          <a:sy n="45" d="100"/>
        </p:scale>
        <p:origin x="-1003" y="-27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73980-160E-4342-8B15-C9844E687D67}" type="datetimeFigureOut">
              <a:rPr lang="en-US" smtClean="0"/>
              <a:t>1/27/2014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DA2F7-344A-434D-A8A9-4A8A4F4081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5814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73980-160E-4342-8B15-C9844E687D67}" type="datetimeFigureOut">
              <a:rPr lang="en-US" smtClean="0"/>
              <a:t>1/27/2014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DA2F7-344A-434D-A8A9-4A8A4F4081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1796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73980-160E-4342-8B15-C9844E687D67}" type="datetimeFigureOut">
              <a:rPr lang="en-US" smtClean="0"/>
              <a:t>1/27/2014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DA2F7-344A-434D-A8A9-4A8A4F4081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1203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73980-160E-4342-8B15-C9844E687D67}" type="datetimeFigureOut">
              <a:rPr lang="en-US" smtClean="0"/>
              <a:t>1/27/2014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DA2F7-344A-434D-A8A9-4A8A4F4081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6464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73980-160E-4342-8B15-C9844E687D67}" type="datetimeFigureOut">
              <a:rPr lang="en-US" smtClean="0"/>
              <a:t>1/27/2014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DA2F7-344A-434D-A8A9-4A8A4F4081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972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73980-160E-4342-8B15-C9844E687D67}" type="datetimeFigureOut">
              <a:rPr lang="en-US" smtClean="0"/>
              <a:t>1/27/2014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DA2F7-344A-434D-A8A9-4A8A4F4081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7100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73980-160E-4342-8B15-C9844E687D67}" type="datetimeFigureOut">
              <a:rPr lang="en-US" smtClean="0"/>
              <a:t>1/27/2014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DA2F7-344A-434D-A8A9-4A8A4F4081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050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73980-160E-4342-8B15-C9844E687D67}" type="datetimeFigureOut">
              <a:rPr lang="en-US" smtClean="0"/>
              <a:t>1/27/2014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DA2F7-344A-434D-A8A9-4A8A4F4081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5844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73980-160E-4342-8B15-C9844E687D67}" type="datetimeFigureOut">
              <a:rPr lang="en-US" smtClean="0"/>
              <a:t>1/27/2014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DA2F7-344A-434D-A8A9-4A8A4F4081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3514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73980-160E-4342-8B15-C9844E687D67}" type="datetimeFigureOut">
              <a:rPr lang="en-US" smtClean="0"/>
              <a:t>1/27/2014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DA2F7-344A-434D-A8A9-4A8A4F4081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7844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73980-160E-4342-8B15-C9844E687D67}" type="datetimeFigureOut">
              <a:rPr lang="en-US" smtClean="0"/>
              <a:t>1/27/2014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FDA2F7-344A-434D-A8A9-4A8A4F4081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4702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F73980-160E-4342-8B15-C9844E687D67}" type="datetimeFigureOut">
              <a:rPr lang="en-US" smtClean="0"/>
              <a:t>1/27/2014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FDA2F7-344A-434D-A8A9-4A8A4F4081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66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85809" y="585498"/>
            <a:ext cx="83364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solidFill>
                  <a:srgbClr val="00B050"/>
                </a:solidFill>
                <a:latin typeface="Nikosh" pitchFamily="2" charset="0"/>
                <a:cs typeface="Nikosh" pitchFamily="2" charset="0"/>
              </a:rPr>
              <a:t>আজকের</a:t>
            </a:r>
            <a:r>
              <a:rPr lang="bn-BD" sz="4000" dirty="0" smtClean="0">
                <a:solidFill>
                  <a:srgbClr val="00B050"/>
                </a:solidFill>
              </a:rPr>
              <a:t> </a:t>
            </a:r>
            <a:r>
              <a:rPr lang="bn-BD" sz="5400" dirty="0" smtClean="0">
                <a:solidFill>
                  <a:srgbClr val="00B050"/>
                </a:solidFill>
                <a:latin typeface="Nikosh" pitchFamily="2" charset="0"/>
                <a:cs typeface="Nikosh" pitchFamily="2" charset="0"/>
              </a:rPr>
              <a:t>ক্লাশে</a:t>
            </a:r>
            <a:r>
              <a:rPr lang="bn-BD" sz="4000" dirty="0" smtClean="0">
                <a:solidFill>
                  <a:srgbClr val="00B050"/>
                </a:solidFill>
              </a:rPr>
              <a:t> সবাইকে স্বাগতম </a:t>
            </a:r>
            <a:endParaRPr lang="en-US" sz="4000" dirty="0">
              <a:solidFill>
                <a:srgbClr val="00B05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4654" y="1144597"/>
            <a:ext cx="5764192" cy="4165908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4069874722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57725"/>
            <a:ext cx="5483960" cy="304084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bn-BD" sz="3200" dirty="0">
                <a:solidFill>
                  <a:srgbClr val="00B0F0"/>
                </a:solidFill>
              </a:rPr>
              <a:t>মোঃ </a:t>
            </a:r>
            <a:r>
              <a:rPr lang="bn-BD" sz="4200" dirty="0">
                <a:solidFill>
                  <a:srgbClr val="00B0F0"/>
                </a:solidFill>
                <a:latin typeface="Nikosh" pitchFamily="2" charset="0"/>
                <a:cs typeface="Nikosh" pitchFamily="2" charset="0"/>
              </a:rPr>
              <a:t>আমিনুল</a:t>
            </a:r>
            <a:r>
              <a:rPr lang="bn-BD" sz="3200" dirty="0">
                <a:solidFill>
                  <a:srgbClr val="00B0F0"/>
                </a:solidFill>
              </a:rPr>
              <a:t> ইসলাম </a:t>
            </a:r>
            <a:r>
              <a:rPr lang="bn-BD" dirty="0">
                <a:solidFill>
                  <a:srgbClr val="FF0000"/>
                </a:solidFill>
              </a:rPr>
              <a:t>(বি</a:t>
            </a:r>
            <a:r>
              <a:rPr lang="en-US" dirty="0">
                <a:solidFill>
                  <a:srgbClr val="FF0000"/>
                </a:solidFill>
              </a:rPr>
              <a:t>.</a:t>
            </a:r>
            <a:r>
              <a:rPr lang="bn-BD" dirty="0" smtClean="0">
                <a:solidFill>
                  <a:srgbClr val="FF0000"/>
                </a:solidFill>
              </a:rPr>
              <a:t>কম</a:t>
            </a:r>
            <a:r>
              <a:rPr lang="bn-BD" dirty="0">
                <a:solidFill>
                  <a:srgbClr val="00B050"/>
                </a:solidFill>
              </a:rPr>
              <a:t>এম.এড</a:t>
            </a:r>
            <a:r>
              <a:rPr lang="bn-BD" sz="3600" dirty="0" smtClean="0">
                <a:solidFill>
                  <a:srgbClr val="00B050"/>
                </a:solidFill>
              </a:rPr>
              <a:t>)</a:t>
            </a:r>
            <a:r>
              <a:rPr lang="bn-BD" sz="5800" dirty="0" smtClean="0">
                <a:solidFill>
                  <a:srgbClr val="00B050"/>
                </a:solidFill>
              </a:rPr>
              <a:t> </a:t>
            </a:r>
            <a:r>
              <a:rPr lang="bn-BD" dirty="0">
                <a:solidFill>
                  <a:srgbClr val="00B050"/>
                </a:solidFill>
              </a:rPr>
              <a:t/>
            </a:r>
            <a:br>
              <a:rPr lang="bn-BD" dirty="0">
                <a:solidFill>
                  <a:srgbClr val="00B050"/>
                </a:solidFill>
              </a:rPr>
            </a:br>
            <a:r>
              <a:rPr lang="bn-BD" sz="2400" dirty="0">
                <a:solidFill>
                  <a:srgbClr val="00B0F0"/>
                </a:solidFill>
              </a:rPr>
              <a:t>  </a:t>
            </a:r>
            <a:r>
              <a:rPr lang="bn-BD" sz="2400" dirty="0">
                <a:solidFill>
                  <a:srgbClr val="FF0000"/>
                </a:solidFill>
              </a:rPr>
              <a:t>সহকারী শিক্ষক (বাণিজ্য) </a:t>
            </a:r>
            <a:endParaRPr lang="en-US" sz="42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bn-BD" dirty="0">
                <a:solidFill>
                  <a:srgbClr val="00B0F0"/>
                </a:solidFill>
              </a:rPr>
              <a:t>সায়েম উদ্দিন মেমোরিয়াল  একাডেমী</a:t>
            </a:r>
          </a:p>
          <a:p>
            <a:pPr marL="0" indent="0">
              <a:buNone/>
            </a:pPr>
            <a:r>
              <a:rPr lang="bn-BD" dirty="0">
                <a:solidFill>
                  <a:srgbClr val="00B0F0"/>
                </a:solidFill>
              </a:rPr>
              <a:t>চকউজির, রানীনগর, </a:t>
            </a:r>
            <a:r>
              <a:rPr lang="bn-BD" dirty="0" smtClean="0">
                <a:solidFill>
                  <a:srgbClr val="00B0F0"/>
                </a:solidFill>
              </a:rPr>
              <a:t>নওগাঁ</a:t>
            </a:r>
            <a:endParaRPr lang="en-US" dirty="0" smtClean="0">
              <a:solidFill>
                <a:srgbClr val="00B0F0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bn-BD" dirty="0">
                <a:solidFill>
                  <a:srgbClr val="00B0F0"/>
                </a:solidFill>
              </a:rPr>
              <a:t>	</a:t>
            </a:r>
            <a:r>
              <a:rPr lang="bn-BD" sz="5800" dirty="0" smtClean="0">
                <a:solidFill>
                  <a:srgbClr val="00B050"/>
                </a:solidFill>
              </a:rPr>
              <a:t> </a:t>
            </a:r>
            <a:r>
              <a:rPr lang="bn-BD" dirty="0">
                <a:solidFill>
                  <a:srgbClr val="00B050"/>
                </a:solidFill>
              </a:rPr>
              <a:t/>
            </a:r>
            <a:br>
              <a:rPr lang="bn-BD" dirty="0">
                <a:solidFill>
                  <a:srgbClr val="00B050"/>
                </a:solidFill>
              </a:rPr>
            </a:b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281333" y="1920049"/>
            <a:ext cx="4785102" cy="1986958"/>
          </a:xfrm>
        </p:spPr>
        <p:txBody>
          <a:bodyPr>
            <a:normAutofit fontScale="85000" lnSpcReduction="20000"/>
          </a:bodyPr>
          <a:lstStyle/>
          <a:p>
            <a:r>
              <a:rPr lang="bn-BD" dirty="0">
                <a:solidFill>
                  <a:srgbClr val="7030A0"/>
                </a:solidFill>
              </a:rPr>
              <a:t>শ্রেণীঃ ৯ম</a:t>
            </a:r>
          </a:p>
          <a:p>
            <a:r>
              <a:rPr lang="bn-BD" dirty="0">
                <a:solidFill>
                  <a:srgbClr val="7030A0"/>
                </a:solidFill>
              </a:rPr>
              <a:t>বিষয়ঃ হিসাব বি</a:t>
            </a:r>
            <a:r>
              <a:rPr lang="en-US" dirty="0" err="1">
                <a:solidFill>
                  <a:srgbClr val="7030A0"/>
                </a:solidFill>
              </a:rPr>
              <a:t>জ্ঞা</a:t>
            </a:r>
            <a:r>
              <a:rPr lang="bn-BD" dirty="0">
                <a:solidFill>
                  <a:srgbClr val="7030A0"/>
                </a:solidFill>
              </a:rPr>
              <a:t>ন</a:t>
            </a:r>
          </a:p>
          <a:p>
            <a:r>
              <a:rPr lang="bn-BD" sz="4200" dirty="0">
                <a:solidFill>
                  <a:srgbClr val="7030A0"/>
                </a:solidFill>
                <a:latin typeface="Nikosh" pitchFamily="2" charset="0"/>
                <a:cs typeface="Nikosh" pitchFamily="2" charset="0"/>
              </a:rPr>
              <a:t>অধ্যায়ঃ</a:t>
            </a:r>
            <a:r>
              <a:rPr lang="bn-BD" dirty="0">
                <a:solidFill>
                  <a:srgbClr val="7030A0"/>
                </a:solidFill>
              </a:rPr>
              <a:t> চতুর্থ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842933" y="154982"/>
            <a:ext cx="2438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err="1" smtClean="0">
                <a:latin typeface="Nikosh" pitchFamily="2" charset="0"/>
                <a:cs typeface="Nikosh" pitchFamily="2" charset="0"/>
              </a:rPr>
              <a:t>পরিচিতিঃ</a:t>
            </a:r>
            <a:r>
              <a:rPr lang="en-US" dirty="0" smtClean="0"/>
              <a:t> </a:t>
            </a:r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5920355" y="1193369"/>
            <a:ext cx="54244" cy="4432515"/>
          </a:xfrm>
          <a:prstGeom prst="line">
            <a:avLst/>
          </a:pr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03" t="4538" r="27084" b="20473"/>
          <a:stretch/>
        </p:blipFill>
        <p:spPr bwMode="auto">
          <a:xfrm>
            <a:off x="1083733" y="3539066"/>
            <a:ext cx="3046567" cy="30310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95905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E6DCAC"/>
            </a:gs>
            <a:gs pos="12000">
              <a:srgbClr val="E6D78A"/>
            </a:gs>
            <a:gs pos="30000">
              <a:srgbClr val="C7AC4C"/>
            </a:gs>
            <a:gs pos="45000">
              <a:srgbClr val="E6D78A"/>
            </a:gs>
            <a:gs pos="77000">
              <a:srgbClr val="C7AC4C"/>
            </a:gs>
            <a:gs pos="100000">
              <a:srgbClr val="E6DCAC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48457" y="0"/>
            <a:ext cx="64789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solidFill>
                  <a:srgbClr val="FFC000"/>
                </a:solidFill>
                <a:latin typeface="Nikosh" pitchFamily="2" charset="0"/>
                <a:cs typeface="Nikosh" pitchFamily="2" charset="0"/>
              </a:rPr>
              <a:t> নিচের ছবিতে তোমরা কি দেখছ?  </a:t>
            </a:r>
            <a:endParaRPr lang="en-US" sz="4800" dirty="0">
              <a:solidFill>
                <a:srgbClr val="FFC000"/>
              </a:solidFill>
              <a:latin typeface="Nikosh" pitchFamily="2" charset="0"/>
              <a:cs typeface="Nikosh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1" y="1016000"/>
            <a:ext cx="4893732" cy="2032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1785" y="1016000"/>
            <a:ext cx="4571282" cy="2032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1785" y="3331389"/>
            <a:ext cx="4571282" cy="227354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1" y="3331389"/>
            <a:ext cx="4893731" cy="2273544"/>
          </a:xfrm>
          <a:prstGeom prst="rect">
            <a:avLst/>
          </a:prstGeom>
        </p:spPr>
      </p:pic>
      <p:sp>
        <p:nvSpPr>
          <p:cNvPr id="8" name="Title 2"/>
          <p:cNvSpPr txBox="1">
            <a:spLocks/>
          </p:cNvSpPr>
          <p:nvPr/>
        </p:nvSpPr>
        <p:spPr>
          <a:xfrm>
            <a:off x="2169762" y="5604933"/>
            <a:ext cx="5842861" cy="1129081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bn-BD" sz="2800" dirty="0" smtClean="0">
                <a:solidFill>
                  <a:srgbClr val="0070C0"/>
                </a:solidFill>
              </a:rPr>
              <a:t/>
            </a:r>
            <a:br>
              <a:rPr lang="bn-BD" sz="2800" dirty="0" smtClean="0">
                <a:solidFill>
                  <a:srgbClr val="0070C0"/>
                </a:solidFill>
              </a:rPr>
            </a:br>
            <a:r>
              <a:rPr lang="en-US" dirty="0" err="1" smtClean="0">
                <a:solidFill>
                  <a:srgbClr val="0070C0"/>
                </a:solidFill>
              </a:rPr>
              <a:t>পাঠের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bn-BD" sz="6000" dirty="0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শিরোনাম</a:t>
            </a:r>
            <a:r>
              <a:rPr lang="bn-BD" sz="6000" dirty="0" smtClean="0">
                <a:solidFill>
                  <a:srgbClr val="0070C0"/>
                </a:solidFill>
              </a:rPr>
              <a:t>:</a:t>
            </a:r>
            <a:r>
              <a:rPr lang="bn-BD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B0F0"/>
                </a:solidFill>
              </a:rPr>
              <a:t>হিসাব</a:t>
            </a:r>
            <a:r>
              <a:rPr lang="en-US" sz="2800" dirty="0" smtClean="0">
                <a:solidFill>
                  <a:srgbClr val="00B0F0"/>
                </a:solidFill>
              </a:rPr>
              <a:t/>
            </a:r>
            <a:br>
              <a:rPr lang="en-US" sz="2800" dirty="0" smtClean="0">
                <a:solidFill>
                  <a:srgbClr val="00B0F0"/>
                </a:solidFill>
              </a:rPr>
            </a:b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244251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68133" y="999067"/>
            <a:ext cx="49784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800" dirty="0" smtClean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শিখন ফলঃ</a:t>
            </a:r>
            <a:endParaRPr lang="en-US" sz="8800" dirty="0">
              <a:solidFill>
                <a:srgbClr val="FF000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34530" y="2929466"/>
            <a:ext cx="872066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00B050"/>
                </a:solidFill>
              </a:rPr>
              <a:t>১।হিসাব কাকে বলে বলতে পারবে।</a:t>
            </a:r>
          </a:p>
          <a:p>
            <a:pPr algn="just"/>
            <a:r>
              <a:rPr lang="bn-BD" sz="4000" dirty="0" smtClean="0">
                <a:solidFill>
                  <a:srgbClr val="0070C0"/>
                </a:solidFill>
              </a:rPr>
              <a:t>২। হিসাবের শ্রেণী বিভাগ বলতে পারবে। </a:t>
            </a:r>
          </a:p>
          <a:p>
            <a:r>
              <a:rPr lang="bn-BD" sz="4000" dirty="0" smtClean="0">
                <a:solidFill>
                  <a:srgbClr val="7030A0"/>
                </a:solidFill>
              </a:rPr>
              <a:t>৩। বিভিন্ন প্রকার হিসাবের ব্যাখ্যা করতে পারবে। </a:t>
            </a:r>
            <a:endParaRPr lang="en-US" sz="40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1652281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42009" y="2084474"/>
            <a:ext cx="911710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00B0F0"/>
                </a:solidFill>
              </a:rPr>
              <a:t>হিসাবঃ</a:t>
            </a:r>
            <a:r>
              <a:rPr lang="bn-BD" sz="3200" dirty="0" smtClean="0">
                <a:solidFill>
                  <a:schemeClr val="accent6"/>
                </a:solidFill>
              </a:rPr>
              <a:t>কোন নির্দিষ্ট </a:t>
            </a:r>
            <a:r>
              <a:rPr lang="bn-BD" sz="3200" dirty="0">
                <a:solidFill>
                  <a:srgbClr val="00B050"/>
                </a:solidFill>
              </a:rPr>
              <a:t>ব্যক্তি</a:t>
            </a:r>
            <a:r>
              <a:rPr lang="bn-BD" sz="3200" dirty="0">
                <a:solidFill>
                  <a:schemeClr val="accent6"/>
                </a:solidFill>
              </a:rPr>
              <a:t> ,</a:t>
            </a:r>
            <a:r>
              <a:rPr lang="bn-BD" sz="3200" dirty="0" smtClean="0">
                <a:solidFill>
                  <a:schemeClr val="accent6"/>
                </a:solidFill>
              </a:rPr>
              <a:t>প্রতিষ্ঠান ,সমিতি,দায় ও আয়-ব্যয় </a:t>
            </a:r>
            <a:r>
              <a:rPr lang="bn-BD" sz="4400" dirty="0" smtClean="0">
                <a:solidFill>
                  <a:schemeClr val="accent6"/>
                </a:solidFill>
                <a:latin typeface="Nikosh" pitchFamily="2" charset="0"/>
                <a:cs typeface="Nikosh" pitchFamily="2" charset="0"/>
              </a:rPr>
              <a:t>সংক্রান্ত</a:t>
            </a:r>
            <a:r>
              <a:rPr lang="bn-BD" sz="3200" dirty="0" smtClean="0">
                <a:solidFill>
                  <a:schemeClr val="accent6"/>
                </a:solidFill>
              </a:rPr>
              <a:t> লেনদেনগুলোর সংক্ষিপ্ত বিবরনীকে হিসাব বলে। </a:t>
            </a:r>
          </a:p>
          <a:p>
            <a:r>
              <a:rPr lang="bn-BD" sz="3200" dirty="0" smtClean="0">
                <a:solidFill>
                  <a:srgbClr val="00B0F0"/>
                </a:solidFill>
              </a:rPr>
              <a:t>সনাতন পদ্ধতিতে হিসাব তিন প্রকার যথাঃ </a:t>
            </a:r>
            <a:r>
              <a:rPr lang="bn-BD" sz="3200" dirty="0" smtClean="0">
                <a:solidFill>
                  <a:schemeClr val="accent6"/>
                </a:solidFill>
              </a:rPr>
              <a:t>১। ব্যক্তিবাচক হিসাব।২। সম্পত্তিবাচক হিসাব। ৩।নামিক </a:t>
            </a:r>
          </a:p>
          <a:p>
            <a:r>
              <a:rPr lang="bn-BD" sz="3200" dirty="0" smtClean="0">
                <a:solidFill>
                  <a:schemeClr val="accent6"/>
                </a:solidFill>
              </a:rPr>
              <a:t>হিসাব।</a:t>
            </a:r>
            <a:endParaRPr lang="bn-BD" sz="3200" dirty="0">
              <a:solidFill>
                <a:schemeClr val="accent6"/>
              </a:solidFill>
            </a:endParaRPr>
          </a:p>
          <a:p>
            <a:r>
              <a:rPr lang="bn-BD" sz="3200" dirty="0" smtClean="0">
                <a:solidFill>
                  <a:schemeClr val="accent6"/>
                </a:solidFill>
              </a:rPr>
              <a:t>   </a:t>
            </a:r>
          </a:p>
        </p:txBody>
      </p:sp>
      <p:sp>
        <p:nvSpPr>
          <p:cNvPr id="2" name="Rectangle 1"/>
          <p:cNvSpPr/>
          <p:nvPr/>
        </p:nvSpPr>
        <p:spPr>
          <a:xfrm>
            <a:off x="2804901" y="965130"/>
            <a:ext cx="5666757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bn-BD" sz="6600" dirty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বিস্তারিত</a:t>
            </a:r>
            <a:r>
              <a:rPr lang="bn-BD" sz="4800" dirty="0">
                <a:solidFill>
                  <a:srgbClr val="FF0000"/>
                </a:solidFill>
              </a:rPr>
              <a:t> আলোচনাঃ  </a:t>
            </a:r>
          </a:p>
        </p:txBody>
      </p:sp>
    </p:spTree>
    <p:extLst>
      <p:ext uri="{BB962C8B-B14F-4D97-AF65-F5344CB8AC3E}">
        <p14:creationId xmlns:p14="http://schemas.microsoft.com/office/powerpoint/2010/main" val="3209434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66723" y="4432545"/>
            <a:ext cx="886662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0070C0"/>
                </a:solidFill>
              </a:rPr>
              <a:t>১। ব্যক্তিবাচক হিসাবঃ </a:t>
            </a:r>
            <a:r>
              <a:rPr lang="bn-BD" sz="3600" dirty="0" smtClean="0">
                <a:solidFill>
                  <a:schemeClr val="accent6"/>
                </a:solidFill>
              </a:rPr>
              <a:t>ছালাম, রহিম, ঢাকা    ক্লাব,ইত্যাদি । সুএঃ ডেঃ গ্রহীতা---ক্রেঃ দাতা।</a:t>
            </a:r>
            <a:r>
              <a:rPr lang="en-US" sz="3600" dirty="0" smtClean="0">
                <a:solidFill>
                  <a:schemeClr val="accent6"/>
                </a:solidFill>
              </a:rPr>
              <a:t> </a:t>
            </a:r>
            <a:endParaRPr lang="bn-BD" sz="3600" dirty="0" smtClean="0">
              <a:solidFill>
                <a:schemeClr val="accent6"/>
              </a:solidFill>
            </a:endParaRPr>
          </a:p>
          <a:p>
            <a:r>
              <a:rPr lang="bn-BD" sz="3600" dirty="0" smtClean="0">
                <a:solidFill>
                  <a:schemeClr val="accent6"/>
                </a:solidFill>
              </a:rPr>
              <a:t>     </a:t>
            </a:r>
          </a:p>
        </p:txBody>
      </p:sp>
      <p:pic>
        <p:nvPicPr>
          <p:cNvPr id="1027" name="Picture 3" descr="C:\Users\DOEL\Desktop\Matiur\gobadi posu, goru, vera, building, person\corporate person - Google অনুসন্ধান_files\images_18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2267" y="753960"/>
            <a:ext cx="4013200" cy="3513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7801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alpha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969814"/>
            <a:ext cx="11717867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0070C0"/>
                </a:solidFill>
              </a:rPr>
              <a:t>২</a:t>
            </a:r>
            <a:r>
              <a:rPr lang="bn-BD" sz="4000" dirty="0" smtClean="0">
                <a:solidFill>
                  <a:srgbClr val="0070C0"/>
                </a:solidFill>
              </a:rPr>
              <a:t>। </a:t>
            </a:r>
            <a:r>
              <a:rPr lang="bn-BD" sz="4000" dirty="0" smtClean="0">
                <a:solidFill>
                  <a:srgbClr val="0070C0"/>
                </a:solidFill>
                <a:latin typeface="Nikosh" pitchFamily="2" charset="0"/>
                <a:cs typeface="Nikosh" pitchFamily="2" charset="0"/>
              </a:rPr>
              <a:t>সম্পত্তিবাচক হিসাবঃ </a:t>
            </a:r>
            <a:r>
              <a:rPr lang="bn-BD" sz="4000" dirty="0" smtClean="0">
                <a:solidFill>
                  <a:schemeClr val="accent6"/>
                </a:solidFill>
                <a:latin typeface="Nikosh" pitchFamily="2" charset="0"/>
                <a:cs typeface="Nikosh" pitchFamily="2" charset="0"/>
              </a:rPr>
              <a:t>দালানকোঠা,ঘরবাড়ি নগদান হিসাব </a:t>
            </a:r>
            <a:r>
              <a:rPr lang="bn-BD" sz="3200" dirty="0" smtClean="0">
                <a:solidFill>
                  <a:schemeClr val="accent6"/>
                </a:solidFill>
              </a:rPr>
              <a:t>ইত্যাদি। সূএঃ ডেঃ যা আসে। ক্রেঃ যা চলে যায়। </a:t>
            </a:r>
            <a:r>
              <a:rPr lang="en-US" sz="3200" dirty="0" smtClean="0">
                <a:solidFill>
                  <a:schemeClr val="accent6"/>
                </a:solidFill>
              </a:rPr>
              <a:t>            </a:t>
            </a:r>
            <a:endParaRPr lang="bn-BD" sz="3200" dirty="0" smtClean="0">
              <a:solidFill>
                <a:schemeClr val="accent6"/>
              </a:solidFill>
            </a:endParaRPr>
          </a:p>
          <a:p>
            <a:r>
              <a:rPr lang="bn-BD" sz="3200" dirty="0" smtClean="0">
                <a:solidFill>
                  <a:schemeClr val="accent6"/>
                </a:solidFill>
              </a:rPr>
              <a:t>   </a:t>
            </a:r>
          </a:p>
        </p:txBody>
      </p:sp>
      <p:pic>
        <p:nvPicPr>
          <p:cNvPr id="1026" name="Picture 2" descr="C:\Users\DOEL\Desktop\Matiur\gobadi posu, goru, vera, building, person\building - Google অনুসন্ধান_files\images_0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9467" y="78345"/>
            <a:ext cx="6096000" cy="3785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342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05466" y="735169"/>
            <a:ext cx="834813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dirty="0">
                <a:solidFill>
                  <a:schemeClr val="accent6"/>
                </a:solidFill>
              </a:rPr>
              <a:t> </a:t>
            </a:r>
            <a:r>
              <a:rPr lang="bn-BD" sz="2400" dirty="0">
                <a:solidFill>
                  <a:srgbClr val="0070C0"/>
                </a:solidFill>
              </a:rPr>
              <a:t>৩। নামিক হিসাবঃ </a:t>
            </a:r>
            <a:r>
              <a:rPr lang="bn-BD" sz="2400" dirty="0">
                <a:solidFill>
                  <a:schemeClr val="accent6"/>
                </a:solidFill>
              </a:rPr>
              <a:t>বেতন হিসাব, ভাড়া হিসাব, সুদ হিসাব ইত্যাদি। সূএঃ ডেঃ ব্যয় বা ক্ষতি। ক্রেঃ আয় বা লাভ।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46329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54941" y="349623"/>
            <a:ext cx="84313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solidFill>
                  <a:srgbClr val="92D050"/>
                </a:solidFill>
              </a:rPr>
              <a:t>দলীয় কাজঃ</a:t>
            </a:r>
          </a:p>
        </p:txBody>
      </p:sp>
      <p:sp>
        <p:nvSpPr>
          <p:cNvPr id="3" name="Rectangle 2"/>
          <p:cNvSpPr/>
          <p:nvPr/>
        </p:nvSpPr>
        <p:spPr>
          <a:xfrm>
            <a:off x="1565329" y="1761792"/>
            <a:ext cx="1948395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bn-BD" sz="3600" dirty="0" smtClean="0">
                <a:solidFill>
                  <a:srgbClr val="00B0F0"/>
                </a:solidFill>
              </a:rPr>
              <a:t>বিভিন্ন  </a:t>
            </a:r>
            <a:r>
              <a:rPr lang="bn-BD" sz="5400" dirty="0">
                <a:solidFill>
                  <a:srgbClr val="00B0F0"/>
                </a:solidFill>
                <a:latin typeface="Nikosh" pitchFamily="2" charset="0"/>
                <a:cs typeface="Nikosh" pitchFamily="2" charset="0"/>
              </a:rPr>
              <a:t>প্রকার</a:t>
            </a:r>
            <a:r>
              <a:rPr lang="bn-BD" sz="3600" dirty="0">
                <a:solidFill>
                  <a:srgbClr val="00B0F0"/>
                </a:solidFill>
              </a:rPr>
              <a:t> হিসাবের বর্ণনা দাও</a:t>
            </a:r>
            <a:endParaRPr lang="en-US" sz="36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8352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95191" y="2928484"/>
            <a:ext cx="8909704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FF0000"/>
                </a:solidFill>
              </a:rPr>
              <a:t> </a:t>
            </a:r>
          </a:p>
          <a:p>
            <a:r>
              <a:rPr lang="bn-BD" sz="4000" dirty="0" smtClean="0">
                <a:solidFill>
                  <a:srgbClr val="7030A0"/>
                </a:solidFill>
              </a:rPr>
              <a:t>১। হিসাব কি? </a:t>
            </a:r>
          </a:p>
          <a:p>
            <a:r>
              <a:rPr lang="bn-BD" sz="4000" dirty="0" smtClean="0">
                <a:solidFill>
                  <a:srgbClr val="00B0F0"/>
                </a:solidFill>
              </a:rPr>
              <a:t>২। </a:t>
            </a:r>
            <a:r>
              <a:rPr lang="bn-BD" sz="5400" dirty="0" smtClean="0">
                <a:solidFill>
                  <a:srgbClr val="00B0F0"/>
                </a:solidFill>
                <a:latin typeface="Nikosh" pitchFamily="2" charset="0"/>
                <a:cs typeface="Nikosh" pitchFamily="2" charset="0"/>
              </a:rPr>
              <a:t>হিসাব</a:t>
            </a:r>
            <a:r>
              <a:rPr lang="bn-BD" sz="5400" dirty="0" smtClean="0">
                <a:solidFill>
                  <a:srgbClr val="00B0F0"/>
                </a:solidFill>
              </a:rPr>
              <a:t> </a:t>
            </a:r>
            <a:r>
              <a:rPr lang="bn-BD" sz="4000" dirty="0" smtClean="0">
                <a:solidFill>
                  <a:srgbClr val="00B0F0"/>
                </a:solidFill>
              </a:rPr>
              <a:t>কত প্রকার ও কি কি? </a:t>
            </a:r>
          </a:p>
          <a:p>
            <a:r>
              <a:rPr lang="bn-BD" sz="4000" dirty="0" smtClean="0">
                <a:solidFill>
                  <a:srgbClr val="92D050"/>
                </a:solidFill>
              </a:rPr>
              <a:t>৩। প্রত্যেক প্রকার হিসাবের সজ্ঞা দাও। </a:t>
            </a:r>
            <a:endParaRPr lang="en-US" sz="4000" dirty="0">
              <a:solidFill>
                <a:srgbClr val="92D05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620670" y="823983"/>
            <a:ext cx="2757486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7200" dirty="0">
                <a:solidFill>
                  <a:srgbClr val="FF0000"/>
                </a:solidFill>
                <a:latin typeface="Nikosh" pitchFamily="2" charset="0"/>
                <a:cs typeface="Nikosh" pitchFamily="2" charset="0"/>
              </a:rPr>
              <a:t>মূল্যায়নঃ</a:t>
            </a:r>
            <a:endParaRPr lang="en-US" sz="4000" dirty="0"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5415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9965" y="3783865"/>
            <a:ext cx="1054249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00B050"/>
                </a:solidFill>
              </a:rPr>
              <a:t>বিভিন্ন </a:t>
            </a:r>
            <a:r>
              <a:rPr lang="bn-BD" sz="3200" dirty="0">
                <a:solidFill>
                  <a:srgbClr val="00B050"/>
                </a:solidFill>
              </a:rPr>
              <a:t>শেণীর হিসাবের ডেবিট ও </a:t>
            </a:r>
            <a:r>
              <a:rPr lang="bn-BD" sz="3200" dirty="0" smtClean="0">
                <a:solidFill>
                  <a:srgbClr val="00B050"/>
                </a:solidFill>
              </a:rPr>
              <a:t>ক্রেডিট নির্নয়ের  সূএগুলোর তালিকা করে আনবে। </a:t>
            </a:r>
            <a:endParaRPr lang="en-US" sz="3200" dirty="0">
              <a:solidFill>
                <a:srgbClr val="00B05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517416" y="1151274"/>
            <a:ext cx="475867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bn-BD" sz="4800" dirty="0">
                <a:solidFill>
                  <a:srgbClr val="FFC000"/>
                </a:solidFill>
              </a:rPr>
              <a:t>বাড়ির কাজঃ </a:t>
            </a:r>
          </a:p>
        </p:txBody>
      </p:sp>
    </p:spTree>
    <p:extLst>
      <p:ext uri="{BB962C8B-B14F-4D97-AF65-F5344CB8AC3E}">
        <p14:creationId xmlns:p14="http://schemas.microsoft.com/office/powerpoint/2010/main" val="3898584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71620" y="258159"/>
            <a:ext cx="427753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13800" dirty="0" smtClean="0">
                <a:solidFill>
                  <a:srgbClr val="92D050"/>
                </a:solidFill>
                <a:latin typeface="Nikosh" pitchFamily="2" charset="0"/>
                <a:cs typeface="Nikosh" pitchFamily="2" charset="0"/>
              </a:rPr>
              <a:t>ধন্যবাদ</a:t>
            </a:r>
            <a:endParaRPr lang="en-US" sz="13800" dirty="0">
              <a:solidFill>
                <a:srgbClr val="92D050"/>
              </a:solidFill>
              <a:latin typeface="Nikosh" pitchFamily="2" charset="0"/>
              <a:cs typeface="Nikosh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7466" y="2161825"/>
            <a:ext cx="7416801" cy="4688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3244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682</TotalTime>
  <Words>207</Words>
  <Application>Microsoft Office PowerPoint</Application>
  <PresentationFormat>Custom</PresentationFormat>
  <Paragraphs>36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TSS</dc:creator>
  <cp:lastModifiedBy>TSS</cp:lastModifiedBy>
  <cp:revision>160</cp:revision>
  <dcterms:created xsi:type="dcterms:W3CDTF">2014-01-23T14:18:53Z</dcterms:created>
  <dcterms:modified xsi:type="dcterms:W3CDTF">2014-01-27T08:33:10Z</dcterms:modified>
</cp:coreProperties>
</file>